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40"/>
  </p:notesMasterIdLst>
  <p:sldIdLst>
    <p:sldId id="388" r:id="rId2"/>
    <p:sldId id="389" r:id="rId3"/>
    <p:sldId id="390" r:id="rId4"/>
    <p:sldId id="392" r:id="rId5"/>
    <p:sldId id="393" r:id="rId6"/>
    <p:sldId id="394" r:id="rId7"/>
    <p:sldId id="399" r:id="rId8"/>
    <p:sldId id="400" r:id="rId9"/>
    <p:sldId id="391" r:id="rId10"/>
    <p:sldId id="396" r:id="rId11"/>
    <p:sldId id="395" r:id="rId12"/>
    <p:sldId id="397" r:id="rId13"/>
    <p:sldId id="398" r:id="rId14"/>
    <p:sldId id="402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25" r:id="rId23"/>
    <p:sldId id="411" r:id="rId24"/>
    <p:sldId id="412" r:id="rId25"/>
    <p:sldId id="414" r:id="rId26"/>
    <p:sldId id="413" r:id="rId27"/>
    <p:sldId id="416" r:id="rId28"/>
    <p:sldId id="415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03" r:id="rId38"/>
    <p:sldId id="426" r:id="rId39"/>
  </p:sldIdLst>
  <p:sldSz cx="10475913" cy="7345363"/>
  <p:notesSz cx="7102475" cy="102330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5166" y="-2178"/>
      </p:cViewPr>
      <p:guideLst>
        <p:guide orient="horz" pos="4549"/>
        <p:guide orient="horz" pos="448"/>
        <p:guide orient="horz" pos="4485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6/14/2021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2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Value (Binary)</a:t>
            </a:r>
            <a:endParaRPr lang="en-US" dirty="0" smtClean="0"/>
          </a:p>
          <a:p>
            <a:r>
              <a:rPr lang="en-US" b="1" dirty="0" smtClean="0"/>
              <a:t>Action Taken</a:t>
            </a:r>
            <a:endParaRPr lang="en-US" dirty="0" smtClean="0"/>
          </a:p>
          <a:p>
            <a:r>
              <a:rPr lang="en-US" dirty="0" smtClean="0"/>
              <a:t>00</a:t>
            </a:r>
          </a:p>
          <a:p>
            <a:r>
              <a:rPr lang="en-US" dirty="0" smtClean="0"/>
              <a:t>Skip the option.</a:t>
            </a:r>
          </a:p>
          <a:p>
            <a:r>
              <a:rPr lang="en-US" dirty="0" smtClean="0"/>
              <a:t>01</a:t>
            </a:r>
          </a:p>
          <a:p>
            <a:r>
              <a:rPr lang="en-US" dirty="0" smtClean="0"/>
              <a:t>Silently discard the packet.</a:t>
            </a:r>
          </a:p>
          <a:p>
            <a:r>
              <a:rPr lang="en-US" dirty="0" smtClean="0"/>
              <a:t>10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a </a:t>
            </a:r>
            <a:r>
              <a:rPr lang="en-US" dirty="0" err="1" smtClean="0"/>
              <a:t>unicast</a:t>
            </a:r>
            <a:r>
              <a:rPr lang="en-US" dirty="0" smtClean="0"/>
              <a:t> or multicast address.</a:t>
            </a:r>
          </a:p>
          <a:p>
            <a:r>
              <a:rPr lang="en-US" dirty="0" smtClean="0"/>
              <a:t>11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not a multicast address.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https://www.iana.org/assignments/ipv6-multicast-addresses/ipv6-multicast-addresses.xhtml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Solicitation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(NS)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Advertisement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Multicast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Discovery (MLD)</a:t>
            </a:r>
          </a:p>
          <a:p>
            <a:endParaRPr lang="en-US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•Stateless Address Auto-Configuration (SLAAC) - mandatory</a:t>
            </a: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•Dynamic Host Configuration Protocol for IPv6 (DHCPv6) - optional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https://www.elektronik-kompendium.de/sites/net/1902141.htm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Transport: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</a:t>
            </a:r>
            <a:r>
              <a:rPr lang="en-US" baseline="0" dirty="0" smtClean="0"/>
              <a:t> Payload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vershlüsselt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authentifizierbar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Bilder</a:t>
            </a:r>
            <a:r>
              <a:rPr lang="en-US" dirty="0" smtClean="0"/>
              <a:t>:</a:t>
            </a:r>
            <a:r>
              <a:rPr lang="en-US" baseline="0" dirty="0" smtClean="0"/>
              <a:t>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Bilder: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Fragmentierung</a:t>
            </a:r>
            <a:r>
              <a:rPr lang="en-US" dirty="0" smtClean="0"/>
              <a:t>: https://www.caida.org/publications/papers/2002/Frag/frag.pdf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https://www.iana.org/assignments/ipv6-multicast-addresses/ipv6-multicast-addresses.xhtml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14. Juni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</a:t>
            </a:r>
            <a:r>
              <a:rPr lang="en-US" sz="3000" dirty="0" smtClean="0"/>
              <a:t>2021</a:t>
            </a:r>
            <a:endParaRPr lang="en-US" sz="3000" dirty="0" smtClean="0"/>
          </a:p>
          <a:p>
            <a:r>
              <a:rPr lang="en-US" sz="3000" dirty="0" smtClean="0"/>
              <a:t>Mo. </a:t>
            </a:r>
            <a:r>
              <a:rPr lang="en-US" sz="3000" dirty="0" smtClean="0"/>
              <a:t>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1931" y="1394853"/>
            <a:ext cx="7254739" cy="5374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1967" y="5832921"/>
            <a:ext cx="6986577" cy="92940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20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5322" y="1607187"/>
            <a:ext cx="6866358" cy="5020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0" y="2433638"/>
            <a:ext cx="6219825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5828" y="4331841"/>
            <a:ext cx="57150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342598" y="2429381"/>
            <a:ext cx="95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2018</a:t>
            </a:r>
          </a:p>
        </p:txBody>
      </p:sp>
      <p:sp>
        <p:nvSpPr>
          <p:cNvPr id="13" name="Rechteck 12"/>
          <p:cNvSpPr/>
          <p:nvPr/>
        </p:nvSpPr>
        <p:spPr>
          <a:xfrm>
            <a:off x="3118095" y="5468321"/>
            <a:ext cx="10086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2020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Einführungsphase</a:t>
            </a:r>
            <a:r>
              <a:rPr lang="en-US" dirty="0" smtClean="0"/>
              <a:t> “6bone”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1995 – 2006 (</a:t>
            </a:r>
            <a:r>
              <a:rPr lang="en-US" dirty="0" err="1" smtClean="0"/>
              <a:t>Ende</a:t>
            </a:r>
            <a:r>
              <a:rPr lang="en-US" dirty="0" smtClean="0"/>
              <a:t> am 6.6.2006)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lokaler</a:t>
            </a:r>
            <a:r>
              <a:rPr lang="en-US" dirty="0" smtClean="0"/>
              <a:t> IPv6-Netzwerke </a:t>
            </a:r>
            <a:r>
              <a:rPr lang="en-US" dirty="0" err="1" smtClean="0"/>
              <a:t>über</a:t>
            </a:r>
            <a:r>
              <a:rPr lang="en-US" dirty="0" smtClean="0"/>
              <a:t> IPv4-VPN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Erlaubte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Tests, </a:t>
            </a:r>
            <a:r>
              <a:rPr lang="en-US" dirty="0" err="1" smtClean="0"/>
              <a:t>ohne</a:t>
            </a:r>
            <a:r>
              <a:rPr lang="en-US" dirty="0" smtClean="0"/>
              <a:t> IPv6-fähige Internet-Core-Router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IPv4-IPv6-Tunnel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4in6-Tunnel</a:t>
            </a:r>
          </a:p>
          <a:p>
            <a:pPr lvl="3">
              <a:buNone/>
            </a:pPr>
            <a:r>
              <a:rPr lang="en-US" dirty="0" smtClean="0"/>
              <a:t>(Tunnel-Broker)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4to6-Tunnel</a:t>
            </a:r>
          </a:p>
          <a:p>
            <a:pPr lvl="2">
              <a:buNone/>
            </a:pPr>
            <a:r>
              <a:rPr lang="en-US" dirty="0" smtClean="0"/>
              <a:t>	(2002::/16 </a:t>
            </a:r>
            <a:r>
              <a:rPr lang="en-US" dirty="0" err="1" smtClean="0"/>
              <a:t>Bereich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Dual Stack (</a:t>
            </a:r>
            <a:r>
              <a:rPr lang="en-US" dirty="0" err="1" smtClean="0"/>
              <a:t>Notwendige</a:t>
            </a:r>
            <a:r>
              <a:rPr lang="en-US" dirty="0" smtClean="0"/>
              <a:t> </a:t>
            </a:r>
            <a:r>
              <a:rPr lang="en-US" dirty="0" err="1" smtClean="0"/>
              <a:t>Koexistenz</a:t>
            </a:r>
            <a:r>
              <a:rPr lang="en-US" dirty="0" smtClean="0"/>
              <a:t> </a:t>
            </a:r>
            <a:r>
              <a:rPr lang="en-US" dirty="0" err="1" smtClean="0"/>
              <a:t>beider</a:t>
            </a:r>
            <a:r>
              <a:rPr lang="en-US" dirty="0" smtClean="0"/>
              <a:t> </a:t>
            </a:r>
            <a:r>
              <a:rPr lang="en-US" dirty="0" err="1" smtClean="0"/>
              <a:t>Protokoll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Übergangszeitraum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pic>
        <p:nvPicPr>
          <p:cNvPr id="212994" name="Picture 2" descr="6to4-Tunne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411" y="4392363"/>
            <a:ext cx="5819775" cy="1152526"/>
          </a:xfrm>
          <a:prstGeom prst="rect">
            <a:avLst/>
          </a:prstGeom>
          <a:noFill/>
        </p:spPr>
      </p:pic>
      <p:pic>
        <p:nvPicPr>
          <p:cNvPr id="212998" name="Picture 6" descr="6in4-Tunne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2411" y="3036844"/>
            <a:ext cx="5819775" cy="115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621" y="1656456"/>
            <a:ext cx="9933012" cy="504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Checksum?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höhere</a:t>
            </a:r>
            <a:r>
              <a:rPr lang="en-US" dirty="0" smtClean="0"/>
              <a:t> Layer </a:t>
            </a:r>
            <a:r>
              <a:rPr lang="en-US" dirty="0" err="1" smtClean="0"/>
              <a:t>Prüfmechanismen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die Checksum (</a:t>
            </a:r>
            <a:r>
              <a:rPr lang="en-US" dirty="0" err="1" smtClean="0"/>
              <a:t>nochmal</a:t>
            </a:r>
            <a:r>
              <a:rPr lang="en-US" dirty="0" smtClean="0"/>
              <a:t>) </a:t>
            </a:r>
            <a:r>
              <a:rPr lang="en-US" dirty="0" err="1" smtClean="0"/>
              <a:t>berechnen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Geschwindigkeitsvorteile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64 Bit aligned (</a:t>
            </a:r>
            <a:r>
              <a:rPr lang="en-US" dirty="0" err="1" smtClean="0"/>
              <a:t>ausgerichtet</a:t>
            </a:r>
            <a:r>
              <a:rPr lang="en-US" dirty="0" smtClean="0"/>
              <a:t> an 64-Bit-Grenzen)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Geschwindigkeit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Speicherzugriff</a:t>
            </a:r>
            <a:r>
              <a:rPr lang="en-US" dirty="0" smtClean="0"/>
              <a:t> auf 64-Bit-Rechnern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Payload length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Die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40 Byte Header in Byte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Jumbogrammen</a:t>
            </a:r>
            <a:r>
              <a:rPr lang="en-US" dirty="0" smtClean="0"/>
              <a:t> (&gt;= 2^16 Bytes) </a:t>
            </a:r>
            <a:r>
              <a:rPr lang="en-US" dirty="0" err="1" smtClean="0"/>
              <a:t>steht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Erweiterungs</a:t>
            </a:r>
            <a:r>
              <a:rPr lang="en-US" dirty="0" smtClean="0"/>
              <a:t>-Header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Hop Limit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 IPv4 “Time-To-Live”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Hop (</a:t>
            </a:r>
            <a:r>
              <a:rPr lang="en-US" dirty="0" err="1" smtClean="0"/>
              <a:t>durch</a:t>
            </a:r>
            <a:r>
              <a:rPr lang="en-US" dirty="0" smtClean="0"/>
              <a:t> den Router) um </a:t>
            </a:r>
            <a:r>
              <a:rPr lang="en-US" dirty="0" err="1" smtClean="0"/>
              <a:t>Eins</a:t>
            </a:r>
            <a:r>
              <a:rPr lang="en-US" dirty="0" smtClean="0"/>
              <a:t> </a:t>
            </a:r>
            <a:r>
              <a:rPr lang="en-US" dirty="0" err="1" smtClean="0"/>
              <a:t>verringert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Wert </a:t>
            </a:r>
            <a:r>
              <a:rPr lang="en-US" dirty="0" err="1" smtClean="0"/>
              <a:t>anschließend</a:t>
            </a:r>
            <a:r>
              <a:rPr lang="en-US" dirty="0" smtClean="0"/>
              <a:t> 0 </a:t>
            </a:r>
            <a:r>
              <a:rPr lang="en-US" dirty="0" err="1" smtClean="0"/>
              <a:t>ist</a:t>
            </a:r>
            <a:r>
              <a:rPr lang="en-US" dirty="0" smtClean="0"/>
              <a:t>,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Router 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verwerfen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ICMP-</a:t>
            </a:r>
            <a:r>
              <a:rPr lang="en-US" dirty="0" err="1" smtClean="0"/>
              <a:t>Nachricht</a:t>
            </a:r>
            <a:r>
              <a:rPr lang="en-US" dirty="0" smtClean="0"/>
              <a:t> an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Next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“Protocol”-</a:t>
            </a:r>
            <a:r>
              <a:rPr lang="en-US" dirty="0" err="1" smtClean="0"/>
              <a:t>Feld</a:t>
            </a:r>
            <a:r>
              <a:rPr lang="en-US" dirty="0" smtClean="0"/>
              <a:t> in IPv4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Zum</a:t>
            </a:r>
            <a:r>
              <a:rPr lang="en-US" dirty="0" smtClean="0"/>
              <a:t> Multiplexing </a:t>
            </a:r>
            <a:r>
              <a:rPr lang="en-US" dirty="0" err="1" smtClean="0"/>
              <a:t>übergeordneter</a:t>
            </a:r>
            <a:r>
              <a:rPr lang="en-US" dirty="0" smtClean="0"/>
              <a:t> Transport-Layer-</a:t>
            </a:r>
            <a:r>
              <a:rPr lang="en-US" dirty="0" err="1" smtClean="0"/>
              <a:t>Protokolle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Manche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 </a:t>
            </a:r>
            <a:r>
              <a:rPr lang="en-US" dirty="0" err="1" smtClean="0"/>
              <a:t>entsprechen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IPv4-Nummer (6 = TCP, 17 = UDP)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, </a:t>
            </a:r>
            <a:r>
              <a:rPr lang="en-US" dirty="0" err="1" smtClean="0"/>
              <a:t>etwa</a:t>
            </a:r>
            <a:r>
              <a:rPr lang="en-US" dirty="0" smtClean="0"/>
              <a:t> 58 = ICMPv6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Flow Label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24-Bit-Markierung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(default 0)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Identifiziert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Netzwerkstrom</a:t>
            </a:r>
            <a:r>
              <a:rPr lang="en-US" dirty="0" smtClean="0"/>
              <a:t> (</a:t>
            </a:r>
            <a:r>
              <a:rPr lang="en-US" dirty="0" err="1" smtClean="0"/>
              <a:t>etwa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QoS</a:t>
            </a:r>
            <a:r>
              <a:rPr lang="en-US" dirty="0" smtClean="0"/>
              <a:t>, </a:t>
            </a:r>
            <a:r>
              <a:rPr lang="en-US" dirty="0" err="1" smtClean="0"/>
              <a:t>Bandbreiten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Latenzanforderungen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Entspricht</a:t>
            </a:r>
            <a:r>
              <a:rPr lang="en-US" dirty="0" smtClean="0"/>
              <a:t> “</a:t>
            </a:r>
            <a:r>
              <a:rPr lang="en-US" dirty="0" err="1" smtClean="0"/>
              <a:t>ToS</a:t>
            </a:r>
            <a:r>
              <a:rPr lang="en-US" dirty="0" smtClean="0"/>
              <a:t>” in IPv4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Wert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Art “</a:t>
            </a:r>
            <a:r>
              <a:rPr lang="en-US" dirty="0" err="1" smtClean="0"/>
              <a:t>Priorität</a:t>
            </a:r>
            <a:r>
              <a:rPr lang="en-US" dirty="0" smtClean="0"/>
              <a:t>”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(Hop-by-Hop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Folgen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auf den Standard-Header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Source-Routing (Routing Header 0)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Erlaubt</a:t>
            </a:r>
            <a:r>
              <a:rPr lang="en-US" dirty="0" smtClean="0"/>
              <a:t> die </a:t>
            </a:r>
            <a:r>
              <a:rPr lang="en-US" dirty="0" err="1" smtClean="0"/>
              <a:t>Angabe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smtClean="0"/>
              <a:t>Paket </a:t>
            </a:r>
            <a:r>
              <a:rPr lang="en-US" dirty="0" smtClean="0"/>
              <a:t>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hohes</a:t>
            </a:r>
            <a:r>
              <a:rPr lang="en-US" dirty="0" smtClean="0"/>
              <a:t> </a:t>
            </a:r>
            <a:r>
              <a:rPr lang="en-US" dirty="0" err="1" smtClean="0"/>
              <a:t>Missbrauchspotential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Jumbogram</a:t>
            </a:r>
            <a:r>
              <a:rPr lang="en-US" dirty="0" smtClean="0"/>
              <a:t>-Header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MTU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Jumbogramme</a:t>
            </a:r>
            <a:r>
              <a:rPr lang="en-US" dirty="0" smtClean="0"/>
              <a:t> muss </a:t>
            </a:r>
            <a:r>
              <a:rPr lang="en-US" dirty="0" err="1" smtClean="0"/>
              <a:t>größer</a:t>
            </a:r>
            <a:r>
              <a:rPr lang="en-US" dirty="0" smtClean="0"/>
              <a:t> 2^16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Type (2 </a:t>
            </a:r>
            <a:r>
              <a:rPr lang="en-US" dirty="0" err="1" smtClean="0"/>
              <a:t>signifikanten</a:t>
            </a:r>
            <a:r>
              <a:rPr lang="en-US" dirty="0" smtClean="0"/>
              <a:t> Bit </a:t>
            </a:r>
            <a:r>
              <a:rPr lang="en-US" dirty="0" err="1" smtClean="0"/>
              <a:t>bestimmen</a:t>
            </a:r>
            <a:r>
              <a:rPr lang="en-US" dirty="0" smtClean="0"/>
              <a:t>, was </a:t>
            </a:r>
            <a:r>
              <a:rPr lang="en-US" dirty="0" err="1" smtClean="0"/>
              <a:t>passiert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Header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verarbeitet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)</a:t>
            </a:r>
          </a:p>
          <a:p>
            <a:pPr lvl="2">
              <a:buNone/>
            </a:pPr>
            <a:endParaRPr lang="en-US" dirty="0" smtClean="0"/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3740" y="4038152"/>
            <a:ext cx="6934262" cy="13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 Juni 2021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Fragmentation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Authentication Header (IPSec AH)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Encapsulation Security Payload Header (IPSec ESP)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 Options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Header </a:t>
            </a:r>
            <a:r>
              <a:rPr lang="en-US" dirty="0" err="1" smtClean="0"/>
              <a:t>übergeordneter</a:t>
            </a:r>
            <a:r>
              <a:rPr lang="en-US" dirty="0" smtClean="0"/>
              <a:t> Layer (TCP, UDP, ICMPv6, </a:t>
            </a:r>
            <a:r>
              <a:rPr lang="en-US" dirty="0" err="1" smtClean="0"/>
              <a:t>etec</a:t>
            </a:r>
            <a:r>
              <a:rPr lang="en-US" dirty="0" smtClean="0"/>
              <a:t>.)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359" y="1728465"/>
            <a:ext cx="846247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IPv6-Adressen-Notation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128 Bit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IPv4: Dotted </a:t>
            </a:r>
            <a:r>
              <a:rPr lang="en-US" dirty="0" err="1" smtClean="0"/>
              <a:t>Dezimal</a:t>
            </a:r>
            <a:r>
              <a:rPr lang="en-US" dirty="0" smtClean="0"/>
              <a:t> Notation (127.0.0.1)</a:t>
            </a:r>
          </a:p>
          <a:p>
            <a:pPr>
              <a:buNone/>
            </a:pPr>
            <a:r>
              <a:rPr lang="en-US" dirty="0" smtClean="0"/>
              <a:t>IPv6: </a:t>
            </a:r>
            <a:r>
              <a:rPr lang="en-US" dirty="0" err="1" smtClean="0"/>
              <a:t>Hexadezimale</a:t>
            </a:r>
            <a:r>
              <a:rPr lang="en-US" dirty="0" smtClean="0"/>
              <a:t> Notation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Notationsregeln (z.B. Abkürzungen / Zusammenfassungen) in RFC 5952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Einzig</a:t>
            </a:r>
            <a:r>
              <a:rPr lang="en-US" dirty="0" smtClean="0"/>
              <a:t> </a:t>
            </a:r>
            <a:r>
              <a:rPr lang="en-US" dirty="0" err="1" smtClean="0"/>
              <a:t>gültige</a:t>
            </a:r>
            <a:r>
              <a:rPr lang="en-US" dirty="0" smtClean="0"/>
              <a:t> </a:t>
            </a:r>
            <a:r>
              <a:rPr lang="en-US" dirty="0" err="1" smtClean="0"/>
              <a:t>Schreibweise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o.g</a:t>
            </a:r>
            <a:r>
              <a:rPr lang="en-US" dirty="0" smtClean="0"/>
              <a:t>. </a:t>
            </a:r>
            <a:r>
              <a:rPr lang="en-US" dirty="0" err="1" smtClean="0"/>
              <a:t>Adresse</a:t>
            </a:r>
            <a:r>
              <a:rPr lang="en-US" dirty="0" smtClean="0"/>
              <a:t>: 2001:db8::1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URLs </a:t>
            </a:r>
            <a:r>
              <a:rPr lang="en-US" dirty="0" err="1" smtClean="0"/>
              <a:t>mit</a:t>
            </a:r>
            <a:r>
              <a:rPr lang="en-US" dirty="0" smtClean="0"/>
              <a:t> []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http://[2001:db8::1%25eth0]:80/ (Interface-Wahl mit % - </a:t>
            </a:r>
            <a:r>
              <a:rPr lang="de-DE" dirty="0" err="1" smtClean="0"/>
              <a:t>urlencoded</a:t>
            </a:r>
            <a:r>
              <a:rPr lang="de-DE" dirty="0" smtClean="0"/>
              <a:t> %25)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UNCs: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\\2001:db8::1\</a:t>
            </a:r>
            <a:r>
              <a:rPr lang="de-DE" dirty="0" err="1" smtClean="0"/>
              <a:t>share</a:t>
            </a:r>
            <a:r>
              <a:rPr lang="de-DE" dirty="0" smtClean="0"/>
              <a:t> (normale Schreibweise)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\\2001-db8--1.ipv6-literal.net\share (angepasste Schreibweise)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pic>
        <p:nvPicPr>
          <p:cNvPr id="61442" name="Picture 2" descr="IPv6-Adres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3096617"/>
            <a:ext cx="7061824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 descr="Wie werden IPv6-Adressen gebildet?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640" y="3240633"/>
            <a:ext cx="8652796" cy="3522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“</a:t>
            </a:r>
            <a:r>
              <a:rPr lang="de-DE" dirty="0" err="1" smtClean="0"/>
              <a:t>Duplicate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(DAD)“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Solicitation (NS)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Advertisement (NA)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</a:t>
            </a:r>
            <a:r>
              <a:rPr lang="en-US" dirty="0" err="1" smtClean="0"/>
              <a:t>globalen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(Prefix des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Adressblocks</a:t>
            </a:r>
            <a:r>
              <a:rPr lang="en-US" dirty="0" smtClean="0"/>
              <a:t>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Solicitation (RS)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Advertisement (RA)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(DAD)</a:t>
            </a:r>
          </a:p>
          <a:p>
            <a:pPr marL="938162" lvl="2" indent="-457200">
              <a:buFont typeface="+mj-lt"/>
              <a:buAutoNum type="arabicParenR"/>
            </a:pP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 descr="https://www.elektronik-kompendium.de/sites/net/bilder/190213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620" y="4752801"/>
            <a:ext cx="4210050" cy="1895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sLAAC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Privacy Extensions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MAC </a:t>
            </a:r>
            <a:r>
              <a:rPr lang="en-US" dirty="0" err="1" smtClean="0"/>
              <a:t>erzeugten</a:t>
            </a:r>
            <a:r>
              <a:rPr lang="en-US" dirty="0" smtClean="0"/>
              <a:t> Interface Identifier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Prefixen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r>
              <a:rPr lang="en-US" dirty="0" smtClean="0"/>
              <a:t> </a:t>
            </a:r>
            <a:r>
              <a:rPr lang="en-US" dirty="0" err="1" smtClean="0"/>
              <a:t>erkennbar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Privacy Extensions </a:t>
            </a:r>
            <a:r>
              <a:rPr lang="de-DE" dirty="0" smtClean="0"/>
              <a:t>(RFC 4941) erzeugen weitere Adresse mit zufälligem Interface Identifier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Nehme aktuellen NTP-Zeitstempel (64 Bit) und die MAC-Adresse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Erstelle SHA1-Hashs mit einer Länge von 64 Bit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zufällige</a:t>
            </a:r>
            <a:r>
              <a:rPr lang="en-US" dirty="0" smtClean="0"/>
              <a:t> Interface Identifier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Wechsel</a:t>
            </a:r>
            <a:r>
              <a:rPr lang="en-US" dirty="0" smtClean="0"/>
              <a:t> des Interface Identifiers (</a:t>
            </a:r>
            <a:r>
              <a:rPr lang="en-US" dirty="0" err="1" smtClean="0"/>
              <a:t>stündlich</a:t>
            </a:r>
            <a:r>
              <a:rPr lang="en-US" dirty="0" smtClean="0"/>
              <a:t> / </a:t>
            </a:r>
            <a:r>
              <a:rPr lang="en-US" dirty="0" err="1" smtClean="0"/>
              <a:t>täglich</a:t>
            </a:r>
            <a:r>
              <a:rPr lang="en-US" dirty="0" smtClean="0"/>
              <a:t> / </a:t>
            </a:r>
            <a:r>
              <a:rPr lang="en-US" dirty="0" err="1" smtClean="0"/>
              <a:t>manuell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Temporär</a:t>
            </a:r>
            <a:r>
              <a:rPr lang="en-US" dirty="0" smtClean="0"/>
              <a:t> </a:t>
            </a:r>
            <a:r>
              <a:rPr lang="en-US" dirty="0" err="1" smtClean="0"/>
              <a:t>Weiterbetrieb</a:t>
            </a:r>
            <a:r>
              <a:rPr lang="en-US" dirty="0" smtClean="0"/>
              <a:t> des </a:t>
            </a:r>
            <a:r>
              <a:rPr lang="en-US" dirty="0" err="1" smtClean="0"/>
              <a:t>vorigen</a:t>
            </a:r>
            <a:r>
              <a:rPr lang="en-US" dirty="0" smtClean="0"/>
              <a:t> Identifiers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Verbindungen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neuem</a:t>
            </a:r>
            <a:r>
              <a:rPr lang="en-US" dirty="0" smtClean="0"/>
              <a:t> Identifier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globale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link-local IP-</a:t>
            </a:r>
            <a:r>
              <a:rPr lang="en-US" dirty="0" err="1" smtClean="0"/>
              <a:t>Adressen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pic>
        <p:nvPicPr>
          <p:cNvPr id="52226" name="Picture 2" descr="DHCPv6-Client / DHCPv6-Serv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1612" y="2376537"/>
            <a:ext cx="6192688" cy="4260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Clients /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RDNSS (</a:t>
            </a:r>
            <a:r>
              <a:rPr lang="en-US" dirty="0" err="1" smtClean="0"/>
              <a:t>Rekursiver</a:t>
            </a:r>
            <a:r>
              <a:rPr lang="en-US" dirty="0" smtClean="0"/>
              <a:t> DNS-Server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Namensauflösung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Erst</a:t>
            </a:r>
            <a:r>
              <a:rPr lang="en-US" dirty="0" smtClean="0"/>
              <a:t> 2010 </a:t>
            </a:r>
            <a:r>
              <a:rPr lang="en-US" dirty="0" err="1" smtClean="0"/>
              <a:t>als</a:t>
            </a:r>
            <a:r>
              <a:rPr lang="en-US" dirty="0" smtClean="0"/>
              <a:t> Standard in SLAAC (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Feste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Servers </a:t>
            </a:r>
            <a:r>
              <a:rPr lang="en-US" dirty="0" err="1" smtClean="0"/>
              <a:t>unabhängig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Netzwerkkarte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Streit</a:t>
            </a:r>
            <a:r>
              <a:rPr lang="en-US" dirty="0" smtClean="0"/>
              <a:t> um SLAAC /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Google Android =&gt; SLAAC / </a:t>
            </a:r>
            <a:r>
              <a:rPr lang="en-US" dirty="0" err="1" smtClean="0"/>
              <a:t>kein</a:t>
            </a:r>
            <a:r>
              <a:rPr lang="en-US" dirty="0" smtClean="0"/>
              <a:t>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Microsoft =&gt; DHCPv6 / </a:t>
            </a:r>
            <a:r>
              <a:rPr lang="en-US" dirty="0" err="1" smtClean="0"/>
              <a:t>kein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Aufgrund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Implementierungen</a:t>
            </a:r>
            <a:r>
              <a:rPr lang="en-US" dirty="0" smtClean="0"/>
              <a:t> in den </a:t>
            </a:r>
            <a:r>
              <a:rPr lang="en-US" dirty="0" err="1" smtClean="0"/>
              <a:t>meisten</a:t>
            </a:r>
            <a:r>
              <a:rPr lang="en-US" dirty="0" smtClean="0"/>
              <a:t> </a:t>
            </a:r>
            <a:r>
              <a:rPr lang="en-US" dirty="0" err="1" smtClean="0"/>
              <a:t>Netzwerken</a:t>
            </a:r>
            <a:r>
              <a:rPr lang="en-US" dirty="0" smtClean="0"/>
              <a:t> </a:t>
            </a:r>
            <a:r>
              <a:rPr lang="en-US" dirty="0" err="1" smtClean="0"/>
              <a:t>sowohl</a:t>
            </a:r>
            <a:r>
              <a:rPr lang="en-US" dirty="0" smtClean="0"/>
              <a:t> SLAAC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DHCPv6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möglichen</a:t>
            </a:r>
            <a:r>
              <a:rPr lang="en-US" dirty="0" smtClean="0"/>
              <a:t>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konfiguriert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r>
              <a:rPr lang="en-US" dirty="0" smtClean="0"/>
              <a:t> (analog </a:t>
            </a:r>
            <a:r>
              <a:rPr lang="en-US" dirty="0" err="1" smtClean="0"/>
              <a:t>zu</a:t>
            </a:r>
            <a:r>
              <a:rPr lang="en-US" dirty="0" smtClean="0"/>
              <a:t> ICMP)</a:t>
            </a:r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Zusätzlich</a:t>
            </a:r>
            <a:r>
              <a:rPr lang="en-US" dirty="0" smtClean="0"/>
              <a:t>: </a:t>
            </a:r>
            <a:r>
              <a:rPr lang="en-US" dirty="0" err="1" smtClean="0"/>
              <a:t>Versand</a:t>
            </a:r>
            <a:r>
              <a:rPr lang="en-US" dirty="0" smtClean="0"/>
              <a:t> von NDP-</a:t>
            </a:r>
            <a:r>
              <a:rPr lang="en-US" dirty="0" err="1" smtClean="0"/>
              <a:t>Nachrichten</a:t>
            </a:r>
            <a:r>
              <a:rPr lang="en-US" dirty="0" smtClean="0"/>
              <a:t> (Solicitation / Advertisement)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Neighbor Discovery (IPv4: ARP); 		Types: 135, 136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Inverse Neighbor Discovery (IPv4: RARP); 	Types: 141, 142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 Listener Discovery (IPv4: IGMP); 	Type: 130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5785" y="2202817"/>
            <a:ext cx="5564858" cy="262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Blockieren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Paketfilter</a:t>
            </a:r>
            <a:r>
              <a:rPr lang="en-US" dirty="0" smtClean="0"/>
              <a:t> (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IPv4)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empfohlen</a:t>
            </a:r>
            <a:r>
              <a:rPr lang="en-US" dirty="0" smtClean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466738" y="2285365"/>
            <a:ext cx="75424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Notwendig für den Betrieb von IPv6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Motivation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 in Action / Migration IPv4 =&gt; IPv6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IPv6-Prokoll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IPv6-Adressen &amp; -</a:t>
            </a:r>
            <a:r>
              <a:rPr lang="en-US" dirty="0" err="1" smtClean="0"/>
              <a:t>Addressauflösung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Autokonfiguration</a:t>
            </a:r>
            <a:r>
              <a:rPr lang="en-US" dirty="0" smtClean="0"/>
              <a:t> / DHCPv6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ICMPv6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IPSec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Multicast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Netzwerkarchitektur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 Juni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IPv6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IPSec </a:t>
            </a:r>
            <a:r>
              <a:rPr lang="en-US" dirty="0" err="1" smtClean="0"/>
              <a:t>abgesichert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Realität</a:t>
            </a:r>
            <a:r>
              <a:rPr lang="en-US" dirty="0" smtClean="0"/>
              <a:t>: </a:t>
            </a:r>
            <a:r>
              <a:rPr lang="en-US" dirty="0" err="1" smtClean="0"/>
              <a:t>Nicht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von IPSec “</a:t>
            </a:r>
            <a:r>
              <a:rPr lang="en-US" dirty="0" err="1" smtClean="0"/>
              <a:t>nativ</a:t>
            </a:r>
            <a:r>
              <a:rPr lang="en-US" dirty="0" smtClean="0"/>
              <a:t>” </a:t>
            </a:r>
            <a:r>
              <a:rPr lang="en-US" dirty="0" err="1" smtClean="0"/>
              <a:t>als</a:t>
            </a:r>
            <a:r>
              <a:rPr lang="en-US" dirty="0" smtClean="0"/>
              <a:t> IPv6-Extension-Header 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50 (</a:t>
            </a:r>
            <a:r>
              <a:rPr lang="en-US" dirty="0" smtClean="0"/>
              <a:t>Encapsulating Security Header)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Verschlüsselung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Kommunikationspartners</a:t>
            </a:r>
            <a:br>
              <a:rPr lang="de-DE" dirty="0" smtClean="0"/>
            </a:br>
            <a:r>
              <a:rPr lang="de-DE" dirty="0" smtClean="0"/>
              <a:t>(auch ohne Verschlüsselung möglich)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51 (Authentication Header)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Kommunikationsinhalts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Integritätscheck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r>
              <a:rPr lang="en-US" dirty="0" smtClean="0"/>
              <a:t> / </a:t>
            </a:r>
            <a:r>
              <a:rPr lang="en-US" dirty="0" err="1" smtClean="0"/>
              <a:t>Verhindert</a:t>
            </a:r>
            <a:r>
              <a:rPr lang="en-US" dirty="0" smtClean="0"/>
              <a:t> Replay-</a:t>
            </a:r>
            <a:r>
              <a:rPr lang="en-US" dirty="0" err="1" smtClean="0"/>
              <a:t>Angriffe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Modi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Transport (Host to Host IPv6+IPSec =&gt; </a:t>
            </a:r>
            <a:r>
              <a:rPr lang="en-US" dirty="0" err="1" smtClean="0"/>
              <a:t>Originales</a:t>
            </a:r>
            <a:r>
              <a:rPr lang="en-US" dirty="0" smtClean="0"/>
              <a:t> IP-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AH/ESP-Header)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Tunnel (Gateway to Gateway/Host IPv6+IPSec =&gt; </a:t>
            </a:r>
            <a:r>
              <a:rPr lang="en-US" dirty="0" err="1" smtClean="0"/>
              <a:t>Umverpacktes</a:t>
            </a:r>
            <a:r>
              <a:rPr lang="en-US" dirty="0" smtClean="0"/>
              <a:t> IPv6-Paket)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Authentication 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2023" y="1703957"/>
            <a:ext cx="5950269" cy="42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Encapsulating Security Payload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448" y="1694862"/>
            <a:ext cx="7120425" cy="513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</a:t>
            </a:r>
            <a:r>
              <a:rPr lang="en-US" dirty="0" err="1" smtClean="0"/>
              <a:t>Fragmentierung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Router 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Weg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hohe</a:t>
            </a:r>
            <a:r>
              <a:rPr lang="en-US" dirty="0" smtClean="0"/>
              <a:t> Last in den </a:t>
            </a:r>
            <a:r>
              <a:rPr lang="en-US" dirty="0" err="1" smtClean="0"/>
              <a:t>Routern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IPv6: ICMP-</a:t>
            </a:r>
            <a:r>
              <a:rPr lang="en-US" dirty="0" err="1" smtClean="0"/>
              <a:t>Nachricht</a:t>
            </a:r>
            <a:r>
              <a:rPr lang="en-US" dirty="0" smtClean="0"/>
              <a:t> (</a:t>
            </a:r>
            <a:r>
              <a:rPr lang="en-US" dirty="0" err="1" smtClean="0"/>
              <a:t>Typ</a:t>
            </a:r>
            <a:r>
              <a:rPr lang="en-US" dirty="0" smtClean="0"/>
              <a:t> 2: Packet Too Big) an den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Reaktion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Anwendung</a:t>
            </a:r>
            <a:r>
              <a:rPr lang="en-US" dirty="0" smtClean="0"/>
              <a:t> </a:t>
            </a: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, die </a:t>
            </a: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benötigen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fragmentiert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Fragment Extension Header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Next Header: 44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Ursprünglicher</a:t>
            </a:r>
            <a:r>
              <a:rPr lang="en-US" dirty="0" smtClean="0"/>
              <a:t> Next Header </a:t>
            </a:r>
            <a:r>
              <a:rPr lang="en-US" dirty="0" err="1" smtClean="0"/>
              <a:t>wird</a:t>
            </a:r>
            <a:r>
              <a:rPr lang="en-US" dirty="0" smtClean="0"/>
              <a:t> in Fragmentation-Header </a:t>
            </a:r>
            <a:r>
              <a:rPr lang="en-US" dirty="0" err="1" smtClean="0"/>
              <a:t>verschoben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Internet </a:t>
            </a:r>
            <a:r>
              <a:rPr lang="en-US" dirty="0" err="1" smtClean="0"/>
              <a:t>wenig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(ca. 8% des </a:t>
            </a:r>
            <a:r>
              <a:rPr lang="en-US" dirty="0" err="1" smtClean="0"/>
              <a:t>Internettraffics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Multicast </a:t>
            </a:r>
            <a:r>
              <a:rPr lang="en-US" dirty="0" err="1" smtClean="0"/>
              <a:t>erlaubt</a:t>
            </a:r>
            <a:r>
              <a:rPr lang="en-US" dirty="0" smtClean="0"/>
              <a:t> den </a:t>
            </a:r>
            <a:r>
              <a:rPr lang="en-US" dirty="0" err="1" smtClean="0"/>
              <a:t>Versand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an </a:t>
            </a:r>
            <a:r>
              <a:rPr lang="en-US" dirty="0" err="1" smtClean="0"/>
              <a:t>unbekannte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Scopes (</a:t>
            </a:r>
            <a:r>
              <a:rPr lang="en-US" dirty="0" err="1" smtClean="0"/>
              <a:t>zugewiesen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IANA)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Zuordnung</a:t>
            </a:r>
            <a:r>
              <a:rPr lang="en-US" dirty="0" smtClean="0"/>
              <a:t> von Hosts und </a:t>
            </a:r>
            <a:r>
              <a:rPr lang="en-US" dirty="0" err="1" smtClean="0"/>
              <a:t>Diensten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Gruppe</a:t>
            </a:r>
            <a:r>
              <a:rPr lang="en-US" dirty="0" smtClean="0"/>
              <a:t> hat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(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Prefix ff::/8)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4 Bits </a:t>
            </a:r>
            <a:r>
              <a:rPr lang="en-US" dirty="0" err="1" smtClean="0"/>
              <a:t>für</a:t>
            </a:r>
            <a:r>
              <a:rPr lang="en-US" dirty="0" smtClean="0"/>
              <a:t> Flags und 4 Bits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Gültigkeitsbereich</a:t>
            </a:r>
            <a:r>
              <a:rPr lang="en-US" dirty="0" smtClean="0"/>
              <a:t> (Scope)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ff01 gilt 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lokalen</a:t>
            </a:r>
            <a:r>
              <a:rPr lang="en-US" dirty="0" smtClean="0"/>
              <a:t> Interface (Host-intern)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ff02 gilt </a:t>
            </a:r>
            <a:r>
              <a:rPr lang="en-US" dirty="0" err="1" smtClean="0"/>
              <a:t>nur</a:t>
            </a:r>
            <a:r>
              <a:rPr lang="en-US" dirty="0" smtClean="0"/>
              <a:t> link-local (LAN)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Häufig</a:t>
            </a:r>
            <a:r>
              <a:rPr lang="en-US" dirty="0" smtClean="0"/>
              <a:t> </a:t>
            </a:r>
            <a:r>
              <a:rPr lang="en-US" dirty="0" err="1" smtClean="0"/>
              <a:t>genutzte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 : alle IPv6-Stationen (es gibt kein Broadcast mehr in IPv6)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ff0X::2 : alle Router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ff0X::f : UPnP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ff0X::101 : alle Zeitserver (NTP)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ff0X::1:2 : DHCPv6-Server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Beispiel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Ping an link-local Hosts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&gt; ping6 ff02::1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792" y="1731190"/>
            <a:ext cx="6088708" cy="510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Gateway-Router </a:t>
            </a:r>
            <a:r>
              <a:rPr lang="en-US" dirty="0" err="1" smtClean="0"/>
              <a:t>erhalten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IP(v4),</a:t>
            </a:r>
            <a:br>
              <a:rPr lang="en-US" dirty="0" smtClean="0"/>
            </a:br>
            <a:r>
              <a:rPr lang="en-US" dirty="0" err="1" smtClean="0"/>
              <a:t>sondern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IP(v6)-Prefix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Einwahlserver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endlich</a:t>
            </a:r>
            <a:r>
              <a:rPr lang="en-US" dirty="0" smtClean="0"/>
              <a:t> </a:t>
            </a:r>
            <a:r>
              <a:rPr lang="en-US" dirty="0" err="1" smtClean="0"/>
              <a:t>genug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/32 </a:t>
            </a:r>
            <a:r>
              <a:rPr lang="en-US" dirty="0" err="1" smtClean="0"/>
              <a:t>Netze</a:t>
            </a:r>
            <a:r>
              <a:rPr lang="en-US" dirty="0" smtClean="0"/>
              <a:t> an </a:t>
            </a:r>
            <a:r>
              <a:rPr lang="en-US" dirty="0" err="1" smtClean="0"/>
              <a:t>ASe</a:t>
            </a:r>
            <a:r>
              <a:rPr lang="en-US" dirty="0" smtClean="0"/>
              <a:t> / ISPs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/48- </a:t>
            </a:r>
            <a:r>
              <a:rPr lang="en-US" dirty="0" err="1" smtClean="0"/>
              <a:t>oder</a:t>
            </a:r>
            <a:r>
              <a:rPr lang="en-US" dirty="0" smtClean="0"/>
              <a:t> /56-Subnetze an </a:t>
            </a:r>
            <a:r>
              <a:rPr lang="en-US" dirty="0" err="1" smtClean="0"/>
              <a:t>Endkunden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Für</a:t>
            </a:r>
            <a:r>
              <a:rPr lang="en-US" dirty="0" smtClean="0"/>
              <a:t> SLAAC </a:t>
            </a:r>
            <a:r>
              <a:rPr lang="en-US" dirty="0" err="1" smtClean="0"/>
              <a:t>ist</a:t>
            </a:r>
            <a:r>
              <a:rPr lang="en-US" dirty="0" smtClean="0"/>
              <a:t> mind. </a:t>
            </a:r>
            <a:r>
              <a:rPr lang="en-US" dirty="0" err="1" smtClean="0"/>
              <a:t>ein</a:t>
            </a:r>
            <a:r>
              <a:rPr lang="en-US" dirty="0" smtClean="0"/>
              <a:t> /64-Subnetz </a:t>
            </a:r>
            <a:r>
              <a:rPr lang="en-US" dirty="0" err="1" smtClean="0"/>
              <a:t>notwendig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kein</a:t>
            </a:r>
            <a:r>
              <a:rPr lang="en-US" dirty="0" smtClean="0"/>
              <a:t> NAT </a:t>
            </a:r>
            <a:r>
              <a:rPr lang="en-US" dirty="0" err="1" smtClean="0"/>
              <a:t>mehr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Direkte</a:t>
            </a:r>
            <a:r>
              <a:rPr lang="en-US" dirty="0" smtClean="0"/>
              <a:t> </a:t>
            </a:r>
            <a:r>
              <a:rPr lang="en-US" dirty="0" err="1" smtClean="0"/>
              <a:t>Erreichbarkeit</a:t>
            </a:r>
            <a:r>
              <a:rPr lang="en-US" dirty="0" smtClean="0"/>
              <a:t> </a:t>
            </a:r>
            <a:r>
              <a:rPr lang="en-US" dirty="0" err="1" smtClean="0"/>
              <a:t>aller</a:t>
            </a:r>
            <a:r>
              <a:rPr lang="en-US" dirty="0" smtClean="0"/>
              <a:t> </a:t>
            </a:r>
            <a:r>
              <a:rPr lang="en-US" dirty="0" err="1" smtClean="0"/>
              <a:t>Endpunkte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(</a:t>
            </a:r>
            <a:r>
              <a:rPr lang="en-US" dirty="0" err="1" smtClean="0"/>
              <a:t>theoretisch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eingesetzten</a:t>
            </a:r>
            <a:r>
              <a:rPr lang="en-US" dirty="0" smtClean="0"/>
              <a:t> Router (Firewall </a:t>
            </a:r>
            <a:r>
              <a:rPr lang="en-US" dirty="0" err="1" smtClean="0"/>
              <a:t>ersetzt</a:t>
            </a:r>
            <a:r>
              <a:rPr lang="en-US" dirty="0" smtClean="0"/>
              <a:t> NAT)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Telekom-Router (</a:t>
            </a:r>
            <a:r>
              <a:rPr lang="en-US" dirty="0" err="1" smtClean="0"/>
              <a:t>Speedport</a:t>
            </a:r>
            <a:r>
              <a:rPr lang="en-US" dirty="0" smtClean="0"/>
              <a:t>) </a:t>
            </a:r>
            <a:r>
              <a:rPr lang="en-US" dirty="0" err="1" smtClean="0"/>
              <a:t>blockt</a:t>
            </a:r>
            <a:r>
              <a:rPr lang="en-US" dirty="0" smtClean="0"/>
              <a:t> </a:t>
            </a:r>
            <a:r>
              <a:rPr lang="en-US" dirty="0" err="1" smtClean="0"/>
              <a:t>eingehenden</a:t>
            </a:r>
            <a:r>
              <a:rPr lang="en-US" dirty="0" smtClean="0"/>
              <a:t> IPv6-Verkehr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Fritzbox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“Exposed Hosts”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Geräten</a:t>
            </a:r>
            <a:r>
              <a:rPr lang="en-US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Offensichtliche</a:t>
            </a:r>
            <a:r>
              <a:rPr lang="en-US" dirty="0" smtClean="0"/>
              <a:t> </a:t>
            </a:r>
            <a:r>
              <a:rPr lang="en-US" dirty="0" err="1" smtClean="0"/>
              <a:t>Unterschiede</a:t>
            </a:r>
            <a:r>
              <a:rPr lang="en-US" dirty="0" smtClean="0"/>
              <a:t> IPv4 – IPv6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123825" y="1803400"/>
          <a:ext cx="10231437" cy="457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0479"/>
                <a:gridCol w="3410479"/>
                <a:gridCol w="3410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Bits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 Bits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Paketstruktur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mit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variabler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Größe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Feste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Größe</a:t>
                      </a:r>
                      <a:r>
                        <a:rPr lang="en-US" dirty="0" smtClean="0"/>
                        <a:t> des Headers + </a:t>
                      </a:r>
                      <a:r>
                        <a:rPr lang="en-US" dirty="0" err="1" smtClean="0"/>
                        <a:t>Erweiterungsheader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Adressauflösung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 NS/NA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Auto-</a:t>
                      </a:r>
                      <a:r>
                        <a:rPr lang="en-US" dirty="0" err="1" smtClean="0"/>
                        <a:t>Konfiguration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r>
                        <a:rPr lang="en-US" baseline="0" dirty="0" smtClean="0"/>
                        <a:t> RS/RA &amp; DHCPv6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Fehlerisolation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IPSec-</a:t>
                      </a:r>
                      <a:r>
                        <a:rPr lang="en-US" dirty="0" err="1" smtClean="0"/>
                        <a:t>Unterstützung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Fragmentierung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Hosts und </a:t>
                      </a:r>
                      <a:r>
                        <a:rPr lang="en-US" dirty="0" err="1" smtClean="0"/>
                        <a:t>Routern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dirty="0" smtClean="0"/>
                        <a:t> in Hosts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Multicast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Multicast-</a:t>
                      </a:r>
                      <a:r>
                        <a:rPr lang="en-US" dirty="0" err="1" smtClean="0"/>
                        <a:t>Anwendungen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Nötig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Neighbor-Discovery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Netzwerkarchitektur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NAT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Globale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Firewall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</a:t>
            </a:r>
            <a:r>
              <a:rPr lang="en-US" dirty="0" smtClean="0"/>
              <a:t>28. </a:t>
            </a:r>
            <a:r>
              <a:rPr lang="en-US" dirty="0" err="1" smtClean="0"/>
              <a:t>Juni</a:t>
            </a:r>
            <a:r>
              <a:rPr lang="en-US" dirty="0" smtClean="0"/>
              <a:t> </a:t>
            </a:r>
            <a:r>
              <a:rPr lang="en-US" dirty="0" smtClean="0"/>
              <a:t>2021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</a:t>
            </a:r>
            <a:r>
              <a:rPr lang="en-US" dirty="0" smtClean="0"/>
              <a:t>22. </a:t>
            </a:r>
            <a:r>
              <a:rPr lang="en-US" dirty="0" err="1" smtClean="0"/>
              <a:t>Juni</a:t>
            </a:r>
            <a:r>
              <a:rPr lang="en-US" dirty="0" smtClean="0"/>
              <a:t> </a:t>
            </a:r>
            <a:r>
              <a:rPr lang="en-US" dirty="0" smtClean="0"/>
              <a:t>2021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</a:t>
            </a:r>
            <a:r>
              <a:rPr lang="en-US" dirty="0" smtClean="0"/>
              <a:t>9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 Juni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205826" name="Picture 2" descr="https://upload.wikimedia.org/wikipedia/commons/thumb/c/cf/Ipv4-exhaust.svg/1280px-Ipv4-exhau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588" y="1619749"/>
            <a:ext cx="6615002" cy="5293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206850" name="Picture 2" descr="https://upload.wikimedia.org/wikipedia/commons/thumb/c/ce/BGP_Table_growth.svg/1280px-BGP_Table_growth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824" y="2502687"/>
            <a:ext cx="5481918" cy="43866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  <a:p>
            <a:pPr>
              <a:buNone/>
            </a:pPr>
            <a:r>
              <a:rPr lang="en-US" dirty="0" err="1" smtClean="0"/>
              <a:t>Automatische</a:t>
            </a:r>
            <a:r>
              <a:rPr lang="en-US" dirty="0" smtClean="0"/>
              <a:t> </a:t>
            </a:r>
            <a:r>
              <a:rPr lang="en-US" dirty="0" err="1" smtClean="0"/>
              <a:t>Netzwerkkonfiguration</a:t>
            </a:r>
            <a:r>
              <a:rPr lang="en-US" dirty="0" smtClean="0"/>
              <a:t> </a:t>
            </a:r>
            <a:r>
              <a:rPr lang="en-US" dirty="0" err="1" smtClean="0"/>
              <a:t>gewünscht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IPv4LL (169.254.0.0/16) hat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bewährt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Weniger</a:t>
            </a:r>
            <a:r>
              <a:rPr lang="en-US" dirty="0" smtClean="0"/>
              <a:t> </a:t>
            </a:r>
            <a:r>
              <a:rPr lang="en-US" dirty="0" err="1" smtClean="0"/>
              <a:t>Komplexität</a:t>
            </a:r>
            <a:r>
              <a:rPr lang="en-US" dirty="0" smtClean="0"/>
              <a:t> /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Flexibilität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“</a:t>
            </a:r>
            <a:r>
              <a:rPr lang="en-US" dirty="0" err="1" smtClean="0"/>
              <a:t>Kleinerer</a:t>
            </a:r>
            <a:r>
              <a:rPr lang="en-US" dirty="0" smtClean="0"/>
              <a:t> </a:t>
            </a:r>
            <a:r>
              <a:rPr lang="en-US" dirty="0" err="1" smtClean="0"/>
              <a:t>Standardheader</a:t>
            </a:r>
            <a:r>
              <a:rPr lang="en-US" dirty="0" smtClean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Einfache</a:t>
            </a:r>
            <a:r>
              <a:rPr lang="en-US" dirty="0" smtClean="0"/>
              <a:t> </a:t>
            </a:r>
            <a:r>
              <a:rPr lang="en-US" dirty="0" err="1" smtClean="0"/>
              <a:t>Erweiterbarkeit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(Daisy-Chained)</a:t>
            </a:r>
          </a:p>
          <a:p>
            <a:pPr>
              <a:buNone/>
            </a:pPr>
            <a:r>
              <a:rPr lang="en-US" dirty="0" err="1" smtClean="0"/>
              <a:t>Sicherheit</a:t>
            </a:r>
            <a:r>
              <a:rPr lang="en-US" dirty="0" smtClean="0"/>
              <a:t> Out-of-the-Box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IPSec-Header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verfügbar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Größerer</a:t>
            </a:r>
            <a:r>
              <a:rPr lang="en-US" dirty="0" smtClean="0"/>
              <a:t> </a:t>
            </a:r>
            <a:r>
              <a:rPr lang="en-US" dirty="0" err="1" smtClean="0"/>
              <a:t>Adressraum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Größe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von 32 Bits auf 128 Bits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von 4.294.967.295 IP-Adressen</a:t>
            </a:r>
          </a:p>
          <a:p>
            <a:pPr lvl="3">
              <a:buNone/>
            </a:pPr>
            <a:r>
              <a:rPr lang="de-DE" dirty="0" smtClean="0"/>
              <a:t>auf 340.282.366.920.938.463.463.374.607.431.768.211.455</a:t>
            </a:r>
          </a:p>
          <a:p>
            <a:pPr>
              <a:buNone/>
            </a:pPr>
            <a:r>
              <a:rPr lang="en-US" dirty="0" err="1" smtClean="0"/>
              <a:t>Optimierter</a:t>
            </a:r>
            <a:r>
              <a:rPr lang="en-US" dirty="0" smtClean="0"/>
              <a:t> </a:t>
            </a:r>
            <a:r>
              <a:rPr lang="en-US" dirty="0" err="1" smtClean="0"/>
              <a:t>Protokollheader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Paketweiterleitung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Stateless </a:t>
            </a:r>
            <a:r>
              <a:rPr lang="en-US" dirty="0" err="1" smtClean="0"/>
              <a:t>Autoconfiguration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Knoten</a:t>
            </a:r>
            <a:r>
              <a:rPr lang="en-US" dirty="0" smtClean="0"/>
              <a:t> </a:t>
            </a:r>
            <a:r>
              <a:rPr lang="en-US" dirty="0" err="1" smtClean="0"/>
              <a:t>bestimmen</a:t>
            </a:r>
            <a:r>
              <a:rPr lang="en-US" dirty="0" smtClean="0"/>
              <a:t> / </a:t>
            </a:r>
            <a:r>
              <a:rPr lang="en-US" dirty="0" err="1" smtClean="0"/>
              <a:t>berechnen</a:t>
            </a:r>
            <a:r>
              <a:rPr lang="en-US" dirty="0" smtClean="0"/>
              <a:t> </a:t>
            </a:r>
            <a:r>
              <a:rPr lang="en-US" dirty="0" err="1" smtClean="0"/>
              <a:t>ihre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, </a:t>
            </a:r>
            <a:r>
              <a:rPr lang="en-US" dirty="0" err="1" smtClean="0"/>
              <a:t>weltweit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selbst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Multicast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1-zu-n-Kommunikation (</a:t>
            </a:r>
            <a:r>
              <a:rPr lang="en-US" dirty="0" err="1" smtClean="0"/>
              <a:t>Kein</a:t>
            </a:r>
            <a:r>
              <a:rPr lang="en-US" dirty="0" smtClean="0"/>
              <a:t> Broadcast </a:t>
            </a:r>
            <a:r>
              <a:rPr lang="en-US" dirty="0" err="1" smtClean="0"/>
              <a:t>mehr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Jumbogramme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Effizienzsteigerung</a:t>
            </a:r>
            <a:r>
              <a:rPr lang="en-US" dirty="0" smtClean="0"/>
              <a:t> von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Sicherheit</a:t>
            </a:r>
            <a:r>
              <a:rPr lang="en-US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Authentifikation</a:t>
            </a:r>
            <a:r>
              <a:rPr lang="en-US" dirty="0" smtClean="0"/>
              <a:t> und </a:t>
            </a:r>
            <a:r>
              <a:rPr lang="en-US" dirty="0" err="1" smtClean="0"/>
              <a:t>Verschlüsselung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Quality-of-Service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QoS-Markierung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/ </a:t>
            </a:r>
            <a:r>
              <a:rPr lang="en-US" dirty="0" err="1" smtClean="0"/>
              <a:t>Priorisierung</a:t>
            </a:r>
            <a:r>
              <a:rPr lang="en-US" dirty="0" smtClean="0"/>
              <a:t> von </a:t>
            </a:r>
            <a:r>
              <a:rPr lang="en-US" dirty="0" err="1" smtClean="0"/>
              <a:t>Netzverkehr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Anycast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Redundante</a:t>
            </a:r>
            <a:r>
              <a:rPr lang="en-US" dirty="0" smtClean="0"/>
              <a:t> </a:t>
            </a:r>
            <a:r>
              <a:rPr lang="en-US" dirty="0" err="1" smtClean="0"/>
              <a:t>Dienste</a:t>
            </a:r>
            <a:r>
              <a:rPr lang="en-US" dirty="0" smtClean="0"/>
              <a:t> </a:t>
            </a:r>
            <a:r>
              <a:rPr lang="en-US" dirty="0" err="1" smtClean="0"/>
              <a:t>ohne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Mobiles Internet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Handhabung</a:t>
            </a:r>
            <a:r>
              <a:rPr lang="en-US" dirty="0" smtClean="0"/>
              <a:t> von </a:t>
            </a:r>
            <a:r>
              <a:rPr lang="en-US" dirty="0" err="1" smtClean="0"/>
              <a:t>mobilen</a:t>
            </a:r>
            <a:r>
              <a:rPr lang="en-US" dirty="0" smtClean="0"/>
              <a:t> </a:t>
            </a:r>
            <a:r>
              <a:rPr lang="en-US" dirty="0" err="1" smtClean="0"/>
              <a:t>Knoten</a:t>
            </a:r>
            <a:r>
              <a:rPr lang="en-US" dirty="0" smtClean="0"/>
              <a:t> und Roaming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IPv6-Historie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14. Juni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88" y="1543992"/>
            <a:ext cx="103441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8694340" y="6835149"/>
            <a:ext cx="6521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en-US" sz="1400" dirty="0" smtClean="0">
                <a:solidFill>
                  <a:schemeClr val="accent2"/>
                </a:solidFill>
              </a:rPr>
              <a:t>© ARIN </a:t>
            </a: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2097</Words>
  <Application>Microsoft Office PowerPoint</Application>
  <PresentationFormat>Benutzerdefiniert</PresentationFormat>
  <Paragraphs>457</Paragraphs>
  <Slides>38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39" baseType="lpstr">
      <vt:lpstr>slides-official</vt:lpstr>
      <vt:lpstr>Vorlesung Netzwerksicherheit</vt:lpstr>
      <vt:lpstr>Internet Protocol v6</vt:lpstr>
      <vt:lpstr>Inhalte</vt:lpstr>
      <vt:lpstr>Motivation für IPv6</vt:lpstr>
      <vt:lpstr>Motivation für IPv6</vt:lpstr>
      <vt:lpstr>Motivation für IPv6</vt:lpstr>
      <vt:lpstr>IPv6 vs. IPv4</vt:lpstr>
      <vt:lpstr>IPv6 vs. IPv4 (forts.)</vt:lpstr>
      <vt:lpstr>IPv6-Historie</vt:lpstr>
      <vt:lpstr>IPv6 in Action?</vt:lpstr>
      <vt:lpstr>Ipv6 in Action</vt:lpstr>
      <vt:lpstr>Ipv6 in Action</vt:lpstr>
      <vt:lpstr>Migration zu IPv6</vt:lpstr>
      <vt:lpstr>Migration zu IPv6</vt:lpstr>
      <vt:lpstr>Header: IPv6 vs. IPv4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IPv6-Adressen-Notation</vt:lpstr>
      <vt:lpstr>Adressauflösung</vt:lpstr>
      <vt:lpstr>Adressauflösung</vt:lpstr>
      <vt:lpstr>sLAAC mit Privacy Extensions</vt:lpstr>
      <vt:lpstr>SLAAC vs. DHCPv6</vt:lpstr>
      <vt:lpstr>SLAAC vs. DHCPv6</vt:lpstr>
      <vt:lpstr>ICMPv6</vt:lpstr>
      <vt:lpstr>ICMPv6</vt:lpstr>
      <vt:lpstr>IPSec</vt:lpstr>
      <vt:lpstr>IPSec Transport vs. Tunnel</vt:lpstr>
      <vt:lpstr>IPSec Transport vs. Tunnel</vt:lpstr>
      <vt:lpstr>IPv6 Fragmentierung</vt:lpstr>
      <vt:lpstr>Multicast</vt:lpstr>
      <vt:lpstr>Multicast</vt:lpstr>
      <vt:lpstr>Netzwerkarchitektur</vt:lpstr>
      <vt:lpstr>Offensichtliche Unterschiede IPv4 – IPv6</vt:lpstr>
      <vt:lpstr>Ende</vt:lpstr>
    </vt:vector>
  </TitlesOfParts>
  <Company>HRZ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Matthias Wübbeling</cp:lastModifiedBy>
  <cp:revision>971</cp:revision>
  <cp:lastPrinted>2015-04-22T15:43:08Z</cp:lastPrinted>
  <dcterms:created xsi:type="dcterms:W3CDTF">2004-10-07T07:33:45Z</dcterms:created>
  <dcterms:modified xsi:type="dcterms:W3CDTF">2021-06-14T11:33:38Z</dcterms:modified>
</cp:coreProperties>
</file>